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65" r:id="rId4"/>
    <p:sldId id="270" r:id="rId5"/>
    <p:sldId id="279" r:id="rId6"/>
    <p:sldId id="259" r:id="rId7"/>
    <p:sldId id="280" r:id="rId8"/>
    <p:sldId id="269" r:id="rId9"/>
    <p:sldId id="257" r:id="rId10"/>
    <p:sldId id="268" r:id="rId11"/>
    <p:sldId id="258" r:id="rId12"/>
    <p:sldId id="272" r:id="rId13"/>
    <p:sldId id="276" r:id="rId14"/>
    <p:sldId id="275" r:id="rId15"/>
    <p:sldId id="260" r:id="rId16"/>
    <p:sldId id="262" r:id="rId17"/>
    <p:sldId id="263" r:id="rId18"/>
    <p:sldId id="266" r:id="rId19"/>
    <p:sldId id="273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3" d="100"/>
          <a:sy n="9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Fahad\Desktop\Micropipette%20Presenta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Trial</a:t>
            </a:r>
            <a:r>
              <a:rPr lang="en-US" baseline="0"/>
              <a:t> Number vs Amount Dispensed </a:t>
            </a:r>
            <a:endParaRPr lang="en-US"/>
          </a:p>
        </c:rich>
      </c:tx>
      <c:layout>
        <c:manualLayout>
          <c:xMode val="edge"/>
          <c:yMode val="edge"/>
          <c:x val="0.22615966754155734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0.18476202974628173"/>
                  <c:y val="-0.1902529892096821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yVal>
            <c:numRef>
              <c:f>Sheet1!$A$2:$A$51</c:f>
              <c:numCache>
                <c:formatCode>General</c:formatCode>
                <c:ptCount val="50"/>
                <c:pt idx="0">
                  <c:v>0.19500000000000001</c:v>
                </c:pt>
                <c:pt idx="1">
                  <c:v>0.19550000000000001</c:v>
                </c:pt>
                <c:pt idx="2">
                  <c:v>0.19600000000000001</c:v>
                </c:pt>
                <c:pt idx="3">
                  <c:v>0.19639999999999999</c:v>
                </c:pt>
                <c:pt idx="4">
                  <c:v>0.1953</c:v>
                </c:pt>
                <c:pt idx="5">
                  <c:v>0.19600000000000001</c:v>
                </c:pt>
                <c:pt idx="6">
                  <c:v>0.19539999999999999</c:v>
                </c:pt>
                <c:pt idx="7">
                  <c:v>0.1953</c:v>
                </c:pt>
                <c:pt idx="8">
                  <c:v>0.19500000000000001</c:v>
                </c:pt>
                <c:pt idx="9">
                  <c:v>0.1958</c:v>
                </c:pt>
                <c:pt idx="10">
                  <c:v>0.19550000000000001</c:v>
                </c:pt>
                <c:pt idx="11">
                  <c:v>0.19600000000000001</c:v>
                </c:pt>
                <c:pt idx="12">
                  <c:v>0.19520000000000001</c:v>
                </c:pt>
                <c:pt idx="13">
                  <c:v>0.19589999999999999</c:v>
                </c:pt>
                <c:pt idx="14">
                  <c:v>0.19439999999999999</c:v>
                </c:pt>
                <c:pt idx="15">
                  <c:v>0.19420000000000001</c:v>
                </c:pt>
                <c:pt idx="16">
                  <c:v>0.19589999999999999</c:v>
                </c:pt>
                <c:pt idx="17">
                  <c:v>0.19420000000000001</c:v>
                </c:pt>
                <c:pt idx="18">
                  <c:v>0.1956</c:v>
                </c:pt>
                <c:pt idx="19">
                  <c:v>0.1958</c:v>
                </c:pt>
                <c:pt idx="20">
                  <c:v>0.1958</c:v>
                </c:pt>
                <c:pt idx="21">
                  <c:v>0.19500000000000001</c:v>
                </c:pt>
                <c:pt idx="22">
                  <c:v>0.19620000000000001</c:v>
                </c:pt>
                <c:pt idx="23">
                  <c:v>0.19589999999999999</c:v>
                </c:pt>
                <c:pt idx="24">
                  <c:v>0.1958</c:v>
                </c:pt>
                <c:pt idx="25">
                  <c:v>0.19600000000000001</c:v>
                </c:pt>
                <c:pt idx="26">
                  <c:v>0.1953</c:v>
                </c:pt>
                <c:pt idx="27">
                  <c:v>0.1953</c:v>
                </c:pt>
                <c:pt idx="28">
                  <c:v>0.19550000000000001</c:v>
                </c:pt>
                <c:pt idx="29">
                  <c:v>0.19500000000000001</c:v>
                </c:pt>
                <c:pt idx="30">
                  <c:v>0.1963</c:v>
                </c:pt>
                <c:pt idx="31">
                  <c:v>0.19639999999999999</c:v>
                </c:pt>
                <c:pt idx="32">
                  <c:v>0.1958</c:v>
                </c:pt>
                <c:pt idx="33">
                  <c:v>0.1953</c:v>
                </c:pt>
                <c:pt idx="34">
                  <c:v>0.19520000000000001</c:v>
                </c:pt>
                <c:pt idx="35">
                  <c:v>0.19589999999999999</c:v>
                </c:pt>
                <c:pt idx="36">
                  <c:v>0.19450000000000001</c:v>
                </c:pt>
                <c:pt idx="37">
                  <c:v>0.1963</c:v>
                </c:pt>
                <c:pt idx="38">
                  <c:v>0.19550000000000001</c:v>
                </c:pt>
                <c:pt idx="39">
                  <c:v>0.19689999999999999</c:v>
                </c:pt>
                <c:pt idx="40">
                  <c:v>0.1953</c:v>
                </c:pt>
                <c:pt idx="41">
                  <c:v>0.1963</c:v>
                </c:pt>
                <c:pt idx="42">
                  <c:v>0.19489999999999999</c:v>
                </c:pt>
                <c:pt idx="43">
                  <c:v>0.19689999999999999</c:v>
                </c:pt>
                <c:pt idx="44">
                  <c:v>0.1958</c:v>
                </c:pt>
                <c:pt idx="45">
                  <c:v>0.19439999999999999</c:v>
                </c:pt>
                <c:pt idx="46">
                  <c:v>0.1961</c:v>
                </c:pt>
                <c:pt idx="47">
                  <c:v>0.1946</c:v>
                </c:pt>
                <c:pt idx="48">
                  <c:v>0.19600000000000001</c:v>
                </c:pt>
                <c:pt idx="49">
                  <c:v>0.1953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514833952"/>
        <c:axId val="-514842656"/>
      </c:scatterChart>
      <c:valAx>
        <c:axId val="-514833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Trial</a:t>
                </a:r>
                <a:r>
                  <a:rPr lang="en-US" baseline="0"/>
                  <a:t> Number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4842656"/>
        <c:crosses val="autoZero"/>
        <c:crossBetween val="midCat"/>
      </c:valAx>
      <c:valAx>
        <c:axId val="-514842656"/>
        <c:scaling>
          <c:orientation val="minMax"/>
          <c:min val="0.19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Aount</a:t>
                </a:r>
                <a:r>
                  <a:rPr lang="en-US" baseline="0"/>
                  <a:t> Disppensed (g)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4833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Percent Error in Amounts Dispensed</a:t>
            </a:r>
            <a:endParaRPr lang="en-US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'Percent Error'!$B$1</c:f>
              <c:strCache>
                <c:ptCount val="1"/>
                <c:pt idx="0">
                  <c:v> Commercial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'Percent Error'!$A$2:$A$4</c:f>
              <c:strCache>
                <c:ptCount val="3"/>
                <c:pt idx="0">
                  <c:v>20uL</c:v>
                </c:pt>
                <c:pt idx="1">
                  <c:v>50uL</c:v>
                </c:pt>
                <c:pt idx="2">
                  <c:v>200uL</c:v>
                </c:pt>
              </c:strCache>
            </c:strRef>
          </c:cat>
          <c:val>
            <c:numRef>
              <c:f>'Percent Error'!$B$2:$B$4</c:f>
              <c:numCache>
                <c:formatCode>0.00%</c:formatCode>
                <c:ptCount val="3"/>
                <c:pt idx="0">
                  <c:v>8.4700000000000001E-3</c:v>
                </c:pt>
                <c:pt idx="1">
                  <c:v>1.97E-3</c:v>
                </c:pt>
                <c:pt idx="2">
                  <c:v>2.2329999999999999E-2</c:v>
                </c:pt>
              </c:numCache>
            </c:numRef>
          </c:val>
        </c:ser>
        <c:ser>
          <c:idx val="1"/>
          <c:order val="1"/>
          <c:tx>
            <c:strRef>
              <c:f>'Percent Error'!$C$1</c:f>
              <c:strCache>
                <c:ptCount val="1"/>
                <c:pt idx="0">
                  <c:v> Test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'Percent Error'!$A$2:$A$4</c:f>
              <c:strCache>
                <c:ptCount val="3"/>
                <c:pt idx="0">
                  <c:v>20uL</c:v>
                </c:pt>
                <c:pt idx="1">
                  <c:v>50uL</c:v>
                </c:pt>
                <c:pt idx="2">
                  <c:v>200uL</c:v>
                </c:pt>
              </c:strCache>
            </c:strRef>
          </c:cat>
          <c:val>
            <c:numRef>
              <c:f>'Percent Error'!$C$2:$C$4</c:f>
              <c:numCache>
                <c:formatCode>0.00%</c:formatCode>
                <c:ptCount val="3"/>
                <c:pt idx="0">
                  <c:v>2.5100000000000001E-2</c:v>
                </c:pt>
                <c:pt idx="1">
                  <c:v>7.0499999999999993E-2</c:v>
                </c:pt>
                <c:pt idx="2">
                  <c:v>1.7770000000000001E-2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514845376"/>
        <c:axId val="-514845920"/>
      </c:barChart>
      <c:catAx>
        <c:axId val="-5148453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aseline="0"/>
                  <a:t>Amount Dispensed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4845920"/>
        <c:crosses val="autoZero"/>
        <c:auto val="1"/>
        <c:lblAlgn val="ctr"/>
        <c:lblOffset val="100"/>
        <c:noMultiLvlLbl val="0"/>
      </c:catAx>
      <c:valAx>
        <c:axId val="-51484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0" i="0" baseline="0">
                    <a:effectLst/>
                  </a:rPr>
                  <a:t>Percent Error</a:t>
                </a:r>
                <a:endParaRPr lang="en-US" sz="1400" baseline="0">
                  <a:effectLst/>
                </a:endParaRPr>
              </a:p>
              <a:p>
                <a:pPr marL="0" marR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40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defRPr>
                </a:pPr>
                <a:endParaRPr lang="en-US" sz="1400" baseline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4845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7757206566944173"/>
          <c:y val="0.10818697447372382"/>
          <c:w val="0.23474096112100779"/>
          <c:h val="6.47952669282676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6702" y="1059182"/>
            <a:ext cx="8689976" cy="918208"/>
          </a:xfrm>
        </p:spPr>
        <p:txBody>
          <a:bodyPr/>
          <a:lstStyle/>
          <a:p>
            <a:r>
              <a:rPr lang="en-US" dirty="0" smtClean="0"/>
              <a:t>3D printed Micropipette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67690" y="560070"/>
            <a:ext cx="11079480" cy="629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43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50 trials testing Drift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68374570"/>
              </p:ext>
            </p:extLst>
          </p:nvPr>
        </p:nvGraphicFramePr>
        <p:xfrm>
          <a:off x="2011680" y="2697481"/>
          <a:ext cx="7886700" cy="21688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90905"/>
                <a:gridCol w="1895795"/>
              </a:tblGrid>
              <a:tr h="722947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effectLst/>
                        </a:rPr>
                        <a:t>Mean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0.195558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722947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Standard Deviation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0.000639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722947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Percent Standard Deviation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0.326872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50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 test the </a:t>
            </a:r>
            <a:r>
              <a:rPr lang="en-US" dirty="0" smtClean="0"/>
              <a:t>commercial pipettes against ours we performed 15 trials at various amounts. We set our pipette to the measurements using out eyes, and reset the screw before each trial.</a:t>
            </a:r>
            <a:endParaRPr lang="en-US" cap="none" dirty="0"/>
          </a:p>
          <a:p>
            <a:r>
              <a:rPr lang="en-US" dirty="0" smtClean="0"/>
              <a:t>To </a:t>
            </a:r>
            <a:r>
              <a:rPr lang="en-US" dirty="0"/>
              <a:t>test the 100-1000</a:t>
            </a:r>
            <a:r>
              <a:rPr lang="en-US" cap="none" dirty="0"/>
              <a:t>uL</a:t>
            </a:r>
            <a:r>
              <a:rPr lang="en-US" dirty="0"/>
              <a:t> Pipette against ours we set both pipettes to </a:t>
            </a:r>
            <a:r>
              <a:rPr lang="en-US" dirty="0" smtClean="0"/>
              <a:t>200</a:t>
            </a:r>
            <a:r>
              <a:rPr lang="en-US" cap="none" dirty="0" smtClean="0"/>
              <a:t>uL</a:t>
            </a:r>
          </a:p>
          <a:p>
            <a:pPr lvl="1"/>
            <a:r>
              <a:rPr lang="en-US" cap="none" dirty="0" smtClean="0"/>
              <a:t>weighed </a:t>
            </a:r>
            <a:r>
              <a:rPr lang="en-US" cap="none" dirty="0"/>
              <a:t>the dispensed liquid in grams</a:t>
            </a:r>
          </a:p>
          <a:p>
            <a:pPr marL="457200" lvl="1" indent="0">
              <a:buNone/>
            </a:pPr>
            <a:r>
              <a:rPr lang="en-US" cap="none" dirty="0" smtClean="0"/>
              <a:t>	Theoretical </a:t>
            </a:r>
            <a:r>
              <a:rPr lang="en-US" cap="none" dirty="0"/>
              <a:t>weight : </a:t>
            </a:r>
            <a:r>
              <a:rPr lang="en-US" cap="none" dirty="0" smtClean="0"/>
              <a:t>0.1999g</a:t>
            </a:r>
          </a:p>
          <a:p>
            <a:r>
              <a:rPr lang="en-US" cap="none" dirty="0" smtClean="0"/>
              <a:t> </a:t>
            </a:r>
            <a:r>
              <a:rPr lang="en-US" dirty="0"/>
              <a:t>To test the </a:t>
            </a:r>
            <a:r>
              <a:rPr lang="en-US" dirty="0" smtClean="0"/>
              <a:t>10-100</a:t>
            </a:r>
            <a:r>
              <a:rPr lang="en-US" cap="none" dirty="0" smtClean="0"/>
              <a:t>uL</a:t>
            </a:r>
            <a:r>
              <a:rPr lang="en-US" dirty="0" smtClean="0"/>
              <a:t> </a:t>
            </a:r>
            <a:r>
              <a:rPr lang="en-US" dirty="0"/>
              <a:t>Pipette against ours we set both pipettes to </a:t>
            </a:r>
            <a:r>
              <a:rPr lang="en-US" dirty="0" smtClean="0"/>
              <a:t>50</a:t>
            </a:r>
            <a:r>
              <a:rPr lang="en-US" cap="none" dirty="0" smtClean="0"/>
              <a:t>uL and to 20uL</a:t>
            </a:r>
            <a:endParaRPr lang="en-US" cap="none" dirty="0"/>
          </a:p>
          <a:p>
            <a:pPr lvl="1"/>
            <a:r>
              <a:rPr lang="en-US" cap="none" dirty="0" smtClean="0"/>
              <a:t>weighed </a:t>
            </a:r>
            <a:r>
              <a:rPr lang="en-US" cap="none" dirty="0"/>
              <a:t>the dispensed liquid in </a:t>
            </a:r>
            <a:r>
              <a:rPr lang="en-US" cap="none" dirty="0" smtClean="0"/>
              <a:t>grams</a:t>
            </a:r>
          </a:p>
          <a:p>
            <a:pPr lvl="2"/>
            <a:r>
              <a:rPr lang="en-US" cap="none" dirty="0" smtClean="0"/>
              <a:t>Theoretical </a:t>
            </a:r>
            <a:r>
              <a:rPr lang="en-US" cap="none" dirty="0"/>
              <a:t>weight </a:t>
            </a:r>
            <a:r>
              <a:rPr lang="en-US" cap="none" dirty="0" smtClean="0"/>
              <a:t>(50uL) = 0.049999g</a:t>
            </a:r>
          </a:p>
          <a:p>
            <a:pPr lvl="2"/>
            <a:r>
              <a:rPr lang="en-US" cap="none" dirty="0" smtClean="0"/>
              <a:t>Theoretical weight (20uL) = 0.019999g</a:t>
            </a:r>
          </a:p>
          <a:p>
            <a:pPr marL="457200" lvl="1" indent="0">
              <a:buNone/>
            </a:pPr>
            <a:endParaRPr lang="en-US" cap="none" dirty="0"/>
          </a:p>
          <a:p>
            <a:endParaRPr lang="en-US" cap="none" dirty="0" smtClean="0"/>
          </a:p>
          <a:p>
            <a:endParaRPr lang="en-US" cap="none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872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</a:t>
            </a:r>
            <a:r>
              <a:rPr lang="en-US" cap="none" dirty="0" smtClean="0"/>
              <a:t>uL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Commercial Pipette vs Test pipette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840525549"/>
              </p:ext>
            </p:extLst>
          </p:nvPr>
        </p:nvGraphicFramePr>
        <p:xfrm>
          <a:off x="445770" y="1885952"/>
          <a:ext cx="11395710" cy="43891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33389"/>
                <a:gridCol w="3083211"/>
                <a:gridCol w="4179110"/>
              </a:tblGrid>
              <a:tr h="74532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 dirty="0">
                          <a:effectLst/>
                        </a:rPr>
                        <a:t>Trial #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100uL to 1000uL Micropipette Weight of 200uL of Water dispensed (g)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 dirty="0">
                          <a:effectLst/>
                        </a:rPr>
                        <a:t>Test Pipette (1mL Syringe)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7453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Weight of 200uL of Water dispensed (g)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79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0.2028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0.1994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79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2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0.2044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0.2001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79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3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0.2014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0.1997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79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0.2004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0.1995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79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5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0.201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0.1962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367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50</a:t>
            </a:r>
            <a:r>
              <a:rPr lang="en-US" cap="none" dirty="0" smtClean="0"/>
              <a:t>uL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/>
              <a:t>Commercial Pipette vs Test pipette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992860139"/>
              </p:ext>
            </p:extLst>
          </p:nvPr>
        </p:nvGraphicFramePr>
        <p:xfrm>
          <a:off x="365761" y="1977387"/>
          <a:ext cx="11349990" cy="44462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33389"/>
                <a:gridCol w="3083212"/>
                <a:gridCol w="4133389"/>
              </a:tblGrid>
              <a:tr h="60907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 dirty="0">
                          <a:effectLst/>
                        </a:rPr>
                        <a:t>Trial #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10uL to 100uL Micropipette Weight of 50uL of Water dispensed (g)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Test Pipette (1mL Syringe)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Weight of 50uL of Water dispensed (g)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0.0496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0.0516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2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0.0498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0.0514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3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0.0498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0.0517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0.0516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395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5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0.0501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0.0513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6115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</a:t>
            </a:r>
            <a:r>
              <a:rPr lang="en-US" cap="none" dirty="0" smtClean="0"/>
              <a:t>uL</a:t>
            </a:r>
            <a:br>
              <a:rPr lang="en-US" cap="none" dirty="0" smtClean="0"/>
            </a:br>
            <a:r>
              <a:rPr lang="en-US" dirty="0"/>
              <a:t>Commercial Pipette vs Test pipette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61447271"/>
              </p:ext>
            </p:extLst>
          </p:nvPr>
        </p:nvGraphicFramePr>
        <p:xfrm>
          <a:off x="571500" y="2000253"/>
          <a:ext cx="11007090" cy="43433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08513"/>
                <a:gridCol w="2990064"/>
                <a:gridCol w="4008513"/>
              </a:tblGrid>
              <a:tr h="59498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 dirty="0">
                          <a:effectLst/>
                        </a:rPr>
                        <a:t>Trial #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10uL to 100uL Micropipette Weight of 20uL of Water dispensed (g)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>
                          <a:effectLst/>
                        </a:rPr>
                        <a:t>Test Pipette (1mL Syringe)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baseline="0" dirty="0">
                          <a:effectLst/>
                        </a:rPr>
                        <a:t>Weight of 20uL of Water dispensed (g)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1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0.0198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0.0195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2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0.0196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0.0196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3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0.02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0.0196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4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0.02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0.0195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2473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5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>
                          <a:effectLst/>
                        </a:rPr>
                        <a:t>0.0199</a:t>
                      </a:r>
                      <a:endParaRPr lang="en-US" sz="16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u="none" strike="noStrike" baseline="0" dirty="0">
                          <a:effectLst/>
                        </a:rPr>
                        <a:t>0.0196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51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200uL</a:t>
            </a:r>
            <a:endParaRPr lang="en-US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pipette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Average of ten trial :                0.20446 </a:t>
            </a:r>
          </a:p>
          <a:p>
            <a:r>
              <a:rPr lang="en-US" dirty="0" smtClean="0"/>
              <a:t>Percent Error:                            2.233%</a:t>
            </a:r>
          </a:p>
          <a:p>
            <a:r>
              <a:rPr lang="en-US" dirty="0" smtClean="0"/>
              <a:t>Standard Deviation :                 0.00291</a:t>
            </a:r>
          </a:p>
          <a:p>
            <a:r>
              <a:rPr lang="en-US" dirty="0" smtClean="0"/>
              <a:t>Percent Standard Deviation:   1.4215%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Test pipette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Average of ten trial :                 </a:t>
            </a:r>
            <a:r>
              <a:rPr lang="en-US" dirty="0" smtClean="0"/>
              <a:t>0.19724</a:t>
            </a:r>
            <a:endParaRPr lang="en-US" dirty="0"/>
          </a:p>
          <a:p>
            <a:r>
              <a:rPr lang="en-US" dirty="0"/>
              <a:t>Percent Error:                             </a:t>
            </a:r>
            <a:r>
              <a:rPr lang="en-US" dirty="0" smtClean="0"/>
              <a:t>-1.377%</a:t>
            </a:r>
            <a:endParaRPr lang="en-US" dirty="0"/>
          </a:p>
          <a:p>
            <a:r>
              <a:rPr lang="en-US" dirty="0"/>
              <a:t>Standard Deviation :                  </a:t>
            </a:r>
            <a:r>
              <a:rPr lang="en-US" dirty="0" smtClean="0"/>
              <a:t>0.00485</a:t>
            </a:r>
            <a:endParaRPr lang="en-US" dirty="0"/>
          </a:p>
          <a:p>
            <a:r>
              <a:rPr lang="en-US" dirty="0"/>
              <a:t>Percent Standard Deviation:    </a:t>
            </a:r>
            <a:r>
              <a:rPr lang="en-US" dirty="0" smtClean="0"/>
              <a:t>2.4588%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384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50uL</a:t>
            </a:r>
            <a:endParaRPr lang="en-US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pipette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Average of ten trial :                0.0499 </a:t>
            </a:r>
          </a:p>
          <a:p>
            <a:r>
              <a:rPr lang="en-US" dirty="0" smtClean="0"/>
              <a:t>Percent Error:                           -0.197%</a:t>
            </a:r>
          </a:p>
          <a:p>
            <a:r>
              <a:rPr lang="en-US" dirty="0" smtClean="0"/>
              <a:t>Standard Deviation :                 0.00014</a:t>
            </a:r>
          </a:p>
          <a:p>
            <a:r>
              <a:rPr lang="en-US" dirty="0" smtClean="0"/>
              <a:t>Percent Standard Deviation:   0.2834%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Test pipette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Average of ten trial :                 </a:t>
            </a:r>
            <a:r>
              <a:rPr lang="en-US" dirty="0" smtClean="0"/>
              <a:t>0.05315</a:t>
            </a:r>
            <a:endParaRPr lang="en-US" dirty="0"/>
          </a:p>
          <a:p>
            <a:r>
              <a:rPr lang="en-US" dirty="0"/>
              <a:t>Percent Error:                             </a:t>
            </a:r>
            <a:r>
              <a:rPr lang="en-US" dirty="0" smtClean="0"/>
              <a:t>6.303%</a:t>
            </a:r>
            <a:endParaRPr lang="en-US" dirty="0"/>
          </a:p>
          <a:p>
            <a:r>
              <a:rPr lang="en-US" dirty="0"/>
              <a:t>Standard Deviation :                  </a:t>
            </a:r>
            <a:r>
              <a:rPr lang="en-US" dirty="0" smtClean="0"/>
              <a:t>0.00195</a:t>
            </a:r>
            <a:endParaRPr lang="en-US" dirty="0"/>
          </a:p>
          <a:p>
            <a:r>
              <a:rPr lang="en-US" dirty="0"/>
              <a:t>Percent Standard Deviation:    </a:t>
            </a:r>
            <a:r>
              <a:rPr lang="en-US" dirty="0" smtClean="0"/>
              <a:t>3.6754%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382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20uL</a:t>
            </a:r>
            <a:endParaRPr lang="en-US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pipette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Average of ten trial :                0.01983 </a:t>
            </a:r>
          </a:p>
          <a:p>
            <a:r>
              <a:rPr lang="en-US" dirty="0" smtClean="0"/>
              <a:t>Percent Error:                            -0.847%</a:t>
            </a:r>
          </a:p>
          <a:p>
            <a:r>
              <a:rPr lang="en-US" dirty="0" smtClean="0"/>
              <a:t>Standard Deviation :                 0.00018</a:t>
            </a:r>
          </a:p>
          <a:p>
            <a:r>
              <a:rPr lang="en-US" dirty="0" smtClean="0"/>
              <a:t>Percent Standard Deviation:   0.8911%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Test pipette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Average of ten trial :                 </a:t>
            </a:r>
            <a:r>
              <a:rPr lang="en-US" dirty="0" smtClean="0"/>
              <a:t>0.01921</a:t>
            </a:r>
            <a:endParaRPr lang="en-US" dirty="0"/>
          </a:p>
          <a:p>
            <a:r>
              <a:rPr lang="en-US" dirty="0"/>
              <a:t>Percent Error:                             </a:t>
            </a:r>
            <a:r>
              <a:rPr lang="en-US" dirty="0" smtClean="0"/>
              <a:t>-3.967%</a:t>
            </a:r>
          </a:p>
          <a:p>
            <a:r>
              <a:rPr lang="en-US" dirty="0" smtClean="0"/>
              <a:t>Standard Deviation :                  0.00042</a:t>
            </a:r>
          </a:p>
          <a:p>
            <a:r>
              <a:rPr lang="en-US" dirty="0" smtClean="0"/>
              <a:t>Percent </a:t>
            </a:r>
            <a:r>
              <a:rPr lang="en-US" dirty="0"/>
              <a:t>Standard Deviation:    </a:t>
            </a:r>
            <a:r>
              <a:rPr lang="en-US" dirty="0" smtClean="0"/>
              <a:t>2.1948%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69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5680214"/>
              </p:ext>
            </p:extLst>
          </p:nvPr>
        </p:nvGraphicFramePr>
        <p:xfrm>
          <a:off x="914400" y="605790"/>
          <a:ext cx="9898379" cy="5772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74629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i="1" dirty="0"/>
              <a:t>Accuracy and Precision</a:t>
            </a:r>
            <a:r>
              <a:rPr lang="en-US" dirty="0"/>
              <a:t>. Ft. Belvoir: Defense Technical Information Center, 1967. Web</a:t>
            </a:r>
            <a:r>
              <a:rPr lang="en-US" dirty="0" smtClean="0"/>
              <a:t>.</a:t>
            </a:r>
          </a:p>
          <a:p>
            <a:r>
              <a:rPr lang="en-US" dirty="0"/>
              <a:t>"Discover 3D Models." </a:t>
            </a:r>
            <a:r>
              <a:rPr lang="en-US" i="1" dirty="0"/>
              <a:t>NIH 3D Print Exchange</a:t>
            </a:r>
            <a:r>
              <a:rPr lang="en-US" dirty="0"/>
              <a:t>. </a:t>
            </a:r>
            <a:r>
              <a:rPr lang="en-US" dirty="0" err="1"/>
              <a:t>N.p</a:t>
            </a:r>
            <a:r>
              <a:rPr lang="en-US" dirty="0"/>
              <a:t>., </a:t>
            </a:r>
            <a:r>
              <a:rPr lang="en-US" dirty="0" err="1"/>
              <a:t>n.d.</a:t>
            </a:r>
            <a:r>
              <a:rPr lang="en-US" dirty="0"/>
              <a:t> Web. 16 Sept. 2014.</a:t>
            </a:r>
          </a:p>
        </p:txBody>
      </p:sp>
    </p:spTree>
    <p:extLst>
      <p:ext uri="{BB962C8B-B14F-4D97-AF65-F5344CB8AC3E}">
        <p14:creationId xmlns:p14="http://schemas.microsoft.com/office/powerpoint/2010/main" val="1440785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Micropipette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100-1000uL       $371.75</a:t>
            </a:r>
          </a:p>
          <a:p>
            <a:r>
              <a:rPr lang="en-US" dirty="0" smtClean="0"/>
              <a:t>10-100ul           $384.58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Test Micropipette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BODY+Plunger</a:t>
            </a:r>
            <a:r>
              <a:rPr lang="en-US" dirty="0" smtClean="0"/>
              <a:t> Printed  $124</a:t>
            </a:r>
          </a:p>
          <a:p>
            <a:r>
              <a:rPr lang="en-US" dirty="0" smtClean="0"/>
              <a:t>Nut and bolt $0.30</a:t>
            </a:r>
          </a:p>
          <a:p>
            <a:r>
              <a:rPr lang="en-US" dirty="0" smtClean="0"/>
              <a:t>Spring $0.79</a:t>
            </a:r>
          </a:p>
          <a:p>
            <a:r>
              <a:rPr lang="en-US" dirty="0" smtClean="0"/>
              <a:t>3 </a:t>
            </a:r>
            <a:r>
              <a:rPr lang="en-US" cap="none" dirty="0" smtClean="0"/>
              <a:t>mL</a:t>
            </a:r>
            <a:r>
              <a:rPr lang="en-US" dirty="0" smtClean="0"/>
              <a:t> Syringe $0.15</a:t>
            </a:r>
          </a:p>
          <a:p>
            <a:r>
              <a:rPr lang="en-US" dirty="0" smtClean="0"/>
              <a:t>1</a:t>
            </a:r>
            <a:r>
              <a:rPr lang="en-US" cap="none" dirty="0" smtClean="0"/>
              <a:t>mL</a:t>
            </a:r>
            <a:r>
              <a:rPr lang="en-US" dirty="0" smtClean="0"/>
              <a:t> syringe $0.15</a:t>
            </a:r>
          </a:p>
          <a:p>
            <a:r>
              <a:rPr lang="en-US" dirty="0" smtClean="0"/>
              <a:t>Total with two syringes= $125.39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27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6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74321"/>
            <a:ext cx="10364451" cy="720089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Parts</a:t>
            </a:r>
            <a:endParaRPr lang="en-US" sz="4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0" y="994410"/>
            <a:ext cx="4042410" cy="5389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89270" y="1451610"/>
            <a:ext cx="4834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BODY</a:t>
            </a:r>
          </a:p>
          <a:p>
            <a:r>
              <a:rPr lang="en-US" sz="2800" dirty="0" smtClean="0"/>
              <a:t>Plunger </a:t>
            </a:r>
            <a:endParaRPr lang="en-US" sz="2800" dirty="0"/>
          </a:p>
          <a:p>
            <a:r>
              <a:rPr lang="en-US" sz="2800" dirty="0"/>
              <a:t>Nut and </a:t>
            </a:r>
            <a:r>
              <a:rPr lang="en-US" sz="2800" dirty="0" smtClean="0"/>
              <a:t>Bolt </a:t>
            </a:r>
            <a:endParaRPr lang="en-US" sz="2800" dirty="0"/>
          </a:p>
          <a:p>
            <a:r>
              <a:rPr lang="en-US" sz="2800" dirty="0" smtClean="0"/>
              <a:t>Spring</a:t>
            </a:r>
            <a:endParaRPr lang="en-US" sz="2800" dirty="0"/>
          </a:p>
          <a:p>
            <a:r>
              <a:rPr lang="en-US" sz="2800" dirty="0"/>
              <a:t>1mL </a:t>
            </a:r>
            <a:r>
              <a:rPr lang="en-US" sz="2800" dirty="0" smtClean="0"/>
              <a:t>Syringe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4394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55953"/>
          </a:xfrm>
        </p:spPr>
        <p:txBody>
          <a:bodyPr/>
          <a:lstStyle/>
          <a:p>
            <a:r>
              <a:rPr lang="en-US" dirty="0" smtClean="0"/>
              <a:t>Assembled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82584" y="1474470"/>
            <a:ext cx="3237309" cy="431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702" y="1474470"/>
            <a:ext cx="3237309" cy="431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2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-817564" y="147659"/>
            <a:ext cx="14008045" cy="787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629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cap="none" dirty="0" smtClean="0"/>
              <a:t>With the 3mL Syringe </a:t>
            </a:r>
            <a:r>
              <a:rPr lang="en-US" cap="none" dirty="0"/>
              <a:t>A</a:t>
            </a:r>
            <a:r>
              <a:rPr lang="en-US" cap="none" dirty="0" smtClean="0"/>
              <a:t>ttached</a:t>
            </a:r>
          </a:p>
          <a:p>
            <a:pPr lvl="1"/>
            <a:r>
              <a:rPr lang="en-US" cap="none" dirty="0" smtClean="0">
                <a:latin typeface="Calibri" panose="020F0502020204030204" pitchFamily="34" charset="0"/>
              </a:rPr>
              <a:t>Dispense up to 1 ml or 1000ul</a:t>
            </a:r>
          </a:p>
          <a:p>
            <a:pPr lvl="1"/>
            <a:r>
              <a:rPr lang="en-US" cap="none" dirty="0" smtClean="0"/>
              <a:t>Depending on the syringe:</a:t>
            </a:r>
          </a:p>
          <a:p>
            <a:pPr lvl="2"/>
            <a:r>
              <a:rPr lang="en-US" cap="none" dirty="0" smtClean="0"/>
              <a:t>Measure in increments of 100ul</a:t>
            </a:r>
          </a:p>
          <a:p>
            <a:r>
              <a:rPr lang="en-US" cap="none" dirty="0" smtClean="0"/>
              <a:t> With 1ml SYRINGE Attached</a:t>
            </a:r>
          </a:p>
          <a:p>
            <a:pPr lvl="1"/>
            <a:r>
              <a:rPr lang="en-US" cap="none" dirty="0" smtClean="0"/>
              <a:t>Dispense up to .35mL or 350uL</a:t>
            </a:r>
          </a:p>
          <a:p>
            <a:pPr lvl="1"/>
            <a:r>
              <a:rPr lang="en-US" cap="none" dirty="0" smtClean="0"/>
              <a:t>Measure in increments of 10uL</a:t>
            </a:r>
          </a:p>
          <a:p>
            <a:pPr marL="0" indent="0">
              <a:buNone/>
            </a:pP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6012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250D46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5648552" y="1523476"/>
            <a:ext cx="6828191" cy="38408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6723" y="873303"/>
            <a:ext cx="512680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Demo:</a:t>
            </a:r>
          </a:p>
          <a:p>
            <a:endParaRPr lang="en-US" sz="6000" dirty="0" smtClean="0"/>
          </a:p>
          <a:p>
            <a:r>
              <a:rPr lang="en-US" sz="3600" dirty="0" smtClean="0"/>
              <a:t>Dispensing 200uL of water</a:t>
            </a:r>
          </a:p>
          <a:p>
            <a:r>
              <a:rPr lang="en-US" sz="3600" dirty="0" smtClean="0"/>
              <a:t>Scale reads 0.2011g</a:t>
            </a:r>
          </a:p>
          <a:p>
            <a:r>
              <a:rPr lang="en-US" sz="3600" dirty="0" smtClean="0"/>
              <a:t>Percent Error = 0.55%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633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24533"/>
          </a:xfrm>
        </p:spPr>
        <p:txBody>
          <a:bodyPr/>
          <a:lstStyle/>
          <a:p>
            <a:r>
              <a:rPr lang="en-US" dirty="0" smtClean="0"/>
              <a:t>Competing Designs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543050"/>
            <a:ext cx="10363825" cy="4248149"/>
          </a:xfrm>
        </p:spPr>
        <p:txBody>
          <a:bodyPr/>
          <a:lstStyle/>
          <a:p>
            <a:r>
              <a:rPr lang="en-US" b="1" dirty="0" err="1"/>
              <a:t>Biropette</a:t>
            </a:r>
            <a:r>
              <a:rPr lang="en-US" b="1" dirty="0"/>
              <a:t>: </a:t>
            </a:r>
            <a:r>
              <a:rPr lang="en-US" b="1" dirty="0" smtClean="0"/>
              <a:t>customizable, </a:t>
            </a:r>
            <a:r>
              <a:rPr lang="en-US" b="1" dirty="0"/>
              <a:t>high precision </a:t>
            </a:r>
            <a:r>
              <a:rPr lang="en-US" b="1" dirty="0" smtClean="0"/>
              <a:t>pipette by </a:t>
            </a:r>
            <a:r>
              <a:rPr lang="en-US" b="1" dirty="0" err="1" smtClean="0"/>
              <a:t>tbaden</a:t>
            </a:r>
            <a:r>
              <a:rPr lang="en-US" b="1" dirty="0" smtClean="0"/>
              <a:t> on </a:t>
            </a:r>
            <a:r>
              <a:rPr lang="en-US" b="1" dirty="0" err="1" smtClean="0"/>
              <a:t>THingiverse</a:t>
            </a:r>
            <a:endParaRPr lang="en-US" b="1" dirty="0"/>
          </a:p>
          <a:p>
            <a:endParaRPr lang="en-US" dirty="0"/>
          </a:p>
        </p:txBody>
      </p:sp>
      <p:pic>
        <p:nvPicPr>
          <p:cNvPr id="2050" name="Picture 2" descr="http://thingiverse-production.s3.amazonaws.com/renders/26/5a/a0/ee/dc/2014-02-23_11.25.02_preview_featur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686" y="2307710"/>
            <a:ext cx="5037134" cy="3785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thingiverse-production.s3.amazonaws.com/renders/37/48/f8/8f/d9/Pipette_v15_Page_03_preview_featur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09" y="2307710"/>
            <a:ext cx="5037133" cy="378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11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50 Trials to test drift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>
                <a:latin typeface="Calibri" panose="020F0502020204030204" pitchFamily="34" charset="0"/>
              </a:rPr>
              <a:t>We set the pipette to about 200 microliters </a:t>
            </a:r>
          </a:p>
          <a:p>
            <a:r>
              <a:rPr lang="en-US" dirty="0" smtClean="0">
                <a:latin typeface="Calibri" panose="020F0502020204030204" pitchFamily="34" charset="0"/>
              </a:rPr>
              <a:t>Dispensed 50 times</a:t>
            </a:r>
          </a:p>
          <a:p>
            <a:r>
              <a:rPr lang="en-US" dirty="0" smtClean="0">
                <a:latin typeface="Calibri" panose="020F0502020204030204" pitchFamily="34" charset="0"/>
              </a:rPr>
              <a:t>Regression Line increased at a small rate</a:t>
            </a:r>
          </a:p>
          <a:p>
            <a:r>
              <a:rPr lang="en-US" dirty="0" smtClean="0">
                <a:latin typeface="Calibri" panose="020F0502020204030204" pitchFamily="34" charset="0"/>
              </a:rPr>
              <a:t>Fix: Replacing the nut with a locking nut</a:t>
            </a:r>
          </a:p>
          <a:p>
            <a:pPr marL="0" indent="0">
              <a:buNone/>
            </a:pPr>
            <a:endParaRPr lang="en-US" dirty="0" smtClean="0">
              <a:latin typeface="Calibri" panose="020F0502020204030204" pitchFamily="34" charset="0"/>
            </a:endParaRPr>
          </a:p>
          <a:p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2302081"/>
              </p:ext>
            </p:extLst>
          </p:nvPr>
        </p:nvGraphicFramePr>
        <p:xfrm>
          <a:off x="6154221" y="2591656"/>
          <a:ext cx="4960704" cy="3120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28" name="Picture 4" descr="http://www.nutmanufacturers.com/picture/lock-nuts/locking-nu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02" y="4274048"/>
            <a:ext cx="1342489" cy="134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9979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TC104033925[[fn=Droplet]]</Template>
  <TotalTime>308</TotalTime>
  <Words>547</Words>
  <Application>Microsoft Office PowerPoint</Application>
  <PresentationFormat>Widescreen</PresentationFormat>
  <Paragraphs>162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Courier New</vt:lpstr>
      <vt:lpstr>Tw Cen MT</vt:lpstr>
      <vt:lpstr>Droplet</vt:lpstr>
      <vt:lpstr>3D printed Micropipette</vt:lpstr>
      <vt:lpstr>Cost</vt:lpstr>
      <vt:lpstr>Parts</vt:lpstr>
      <vt:lpstr>Assembled</vt:lpstr>
      <vt:lpstr>Design </vt:lpstr>
      <vt:lpstr>Specifications</vt:lpstr>
      <vt:lpstr>PowerPoint Presentation</vt:lpstr>
      <vt:lpstr>Competing Designs</vt:lpstr>
      <vt:lpstr>50 Trials to test drift</vt:lpstr>
      <vt:lpstr>50 trials testing Drift</vt:lpstr>
      <vt:lpstr>Testing</vt:lpstr>
      <vt:lpstr>200uL  Commercial Pipette vs Test pipette</vt:lpstr>
      <vt:lpstr>50uL  Commercial Pipette vs Test pipette</vt:lpstr>
      <vt:lpstr>20uL Commercial Pipette vs Test pipette</vt:lpstr>
      <vt:lpstr>200uL</vt:lpstr>
      <vt:lpstr>50uL</vt:lpstr>
      <vt:lpstr>20uL</vt:lpstr>
      <vt:lpstr>PowerPoint Presentation</vt:lpstr>
      <vt:lpstr>References 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Fahad Bokhari</dc:creator>
  <cp:lastModifiedBy>Fahad Bokhari</cp:lastModifiedBy>
  <cp:revision>31</cp:revision>
  <dcterms:created xsi:type="dcterms:W3CDTF">2014-09-16T15:38:54Z</dcterms:created>
  <dcterms:modified xsi:type="dcterms:W3CDTF">2014-09-17T17:43:01Z</dcterms:modified>
</cp:coreProperties>
</file>

<file path=docProps/thumbnail.jpeg>
</file>